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03936-F5D2-F0FF-8125-A734A39264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0052C24-0776-CDE0-F615-71364D8179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687EAD-E006-AACB-4B88-F4452803D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FCDAF3-1916-3988-0010-B9F41B851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FD33CA0-C6F7-89E0-3C3C-F2166208B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8831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D10904-4C31-217F-164C-5888F8008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543F89-5AF8-5F47-6BC0-27F7FC8954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C093AA8-628C-C1AE-C333-B2B0FC0D8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6FA8D2-4664-F84E-F3E4-A22978660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37DDA8-91CA-4F03-067B-DEF21ECA4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67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A7ABC0-54FB-340E-B6D2-F56018866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3B2FD9A-F99A-6726-D6B1-77EE815891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5689DDA-5A54-1771-290B-A93388FEC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A1684B-DE5B-3272-E3B0-E503CF163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058065-2F85-3CA9-ABA0-57FEF3FB2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250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731356-0C69-0C0F-2AED-7F4007FB3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CE84FED-C202-34B7-11A9-3CC3910A7D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92A53BC-5047-D248-3771-39EB14B80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CB3A4AA-4863-614A-9384-A134F7F8B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B0B9CF5-DBE7-74AA-62DF-00D16EB73F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6CC92A4-6778-BB56-81DE-638C02210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9311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2D35A1-5EB2-C809-69D1-410E04B9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F6EDEF4-F130-DD09-4CD1-4A6B928D1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4520727-076A-9F3A-384A-07F0D8072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51F9B51-E0F9-ED6A-5D1B-3F385DB0E4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58747CD-FEB4-96D6-C999-0E4DC03160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EC7F92D-2749-A7C5-10FB-B7202F4D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0B6CE47-3EE4-E17F-A686-DA5DF191A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4F48569-1D30-FFDB-89A3-B0FFE245F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91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15FF5D-C9EA-43F5-2643-8E362F144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BC47CB-6DE5-29C4-6178-702656E84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D7125CD-73E0-6C07-0AD6-E7231BA04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C1CCE3-14A2-94C8-037E-117529A81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7896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5B03278-C236-5668-F3BB-8C038CCDB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1638AB2-CC5C-C54E-EB92-ABF9ECA5D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96D605-B6E2-F9A8-B647-9C74F9469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3463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B7087F-11EA-128E-BBAF-CF50B2D6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41C1CB-A40E-09E1-A7A3-95A952D3A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031642C-7819-11C3-D353-77EC730791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E1E6BE0-74F7-164E-592E-32EA1CD48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FA52068-A2AE-3B4E-A1DF-67A132015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712AD07-D394-435E-0B5F-EB1ACF906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347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259DDD-2954-8908-219D-B1511F23C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2DFEFF0-7179-0B45-AAB0-84B5E262DD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79ADFD2-7F57-B14B-58E7-BA466735C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628B-E58B-3418-BD79-D85CD0E2F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CB53667-18E2-E163-03C2-1D3245346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743DB29-9E07-3AB5-F018-293FD8604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4312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D3A299-2319-F86B-BDE8-614E2EFC3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4AB8BC9-CBEE-CCC2-2199-AC7EA133A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72AD2E9-CDB9-2D8C-4435-FD05FB3BA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653EB88-6E86-A817-13AA-F2A9E37E3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78E8A00-C651-1341-2D39-01E1F272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15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7E60F4F-3FC0-27FF-B6B4-97F3870F2B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146AB7-7DBE-FE1F-05F7-EEB2D3F4EC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12C2BB-8300-3B69-93C3-7B64F1D0C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9B9825-D2A9-DBC2-D30E-27D7D02D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C552B9B-3180-6318-BA61-9640B1544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6026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E19B422-8985-D3BF-01DD-2928E5D1A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FFB6977-17F9-FAF6-3C64-24FC885C6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85FD0A-C883-82C2-49B3-2425E82368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D13D12-E9EF-4B61-9F16-6D931F59EEB4}" type="datetimeFigureOut">
              <a:rPr lang="ko-KR" altLang="en-US" smtClean="0"/>
              <a:t>2026-06-29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9AC0380-57E9-2278-8984-B7059CC5F3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DB39ED-3812-3B74-88C3-154CCC800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1BDC26-4F98-44BE-AFA2-3BDC86AA94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72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mjxrne0xqg6.typeform.com/to/PIE8VmjQ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ksf_office@shooting.kr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71CE3F-0ABE-26E0-D51D-5879CDEC2A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sz="5400" dirty="0"/>
              <a:t>ISSF </a:t>
            </a:r>
            <a:r>
              <a:rPr lang="ko-KR" altLang="en-US" sz="5400" dirty="0"/>
              <a:t>메리트 기반 라이선스</a:t>
            </a:r>
            <a:br>
              <a:rPr lang="en-US" altLang="ko-KR" sz="5400" dirty="0"/>
            </a:br>
            <a:r>
              <a:rPr lang="ko-KR" altLang="en-US" sz="5400" dirty="0"/>
              <a:t>재심의 신청 절차 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8E2B564-7F71-5174-AF42-448168E98F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9058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84A2F2-525A-9A0E-D183-EAB3E2CF2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온라인 사이트 접속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A9AEE9-CA9C-A57F-BD7E-337DB032C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ko-KR" dirty="0">
                <a:hlinkClick r:id="rId2" tooltip="Protected by Outlook: https://mjxrne0xqg6.typeform.com/to/PIE8VmjQ. Click or tap to follow the link."/>
              </a:rPr>
              <a:t>https://mjxrne0xqg6.typeform.com/to/PIE8VmjQ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위 사이트 접속</a:t>
            </a:r>
            <a:endParaRPr lang="en-US" altLang="ko-KR" dirty="0"/>
          </a:p>
          <a:p>
            <a:r>
              <a:rPr lang="ko-KR" altLang="en-US" dirty="0" err="1"/>
              <a:t>접속시</a:t>
            </a:r>
            <a:r>
              <a:rPr lang="ko-KR" altLang="en-US" dirty="0"/>
              <a:t> 나타나는 화면</a:t>
            </a:r>
            <a:r>
              <a:rPr lang="en-US" altLang="ko-KR" dirty="0"/>
              <a:t>(</a:t>
            </a:r>
            <a:r>
              <a:rPr lang="ko-KR" altLang="en-US" dirty="0" err="1"/>
              <a:t>아래참조</a:t>
            </a:r>
            <a:r>
              <a:rPr lang="en-US" altLang="ko-KR" dirty="0"/>
              <a:t>)</a:t>
            </a:r>
          </a:p>
          <a:p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7278B2B-A019-FB5F-237E-E1D1F1CB7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145" y="3813472"/>
            <a:ext cx="10605655" cy="236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41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E2AC2A-8E4F-0BC3-E8C2-F98371FB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Apply Now </a:t>
            </a:r>
            <a:r>
              <a:rPr lang="ko-KR" altLang="en-US" dirty="0"/>
              <a:t>클릭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D532501-A911-601B-E29A-51AF3A0E96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8682" y="1825625"/>
            <a:ext cx="9454635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1A690A2-4ED1-57C7-71D4-3F1912DF92A5}"/>
              </a:ext>
            </a:extLst>
          </p:cNvPr>
          <p:cNvSpPr txBox="1"/>
          <p:nvPr/>
        </p:nvSpPr>
        <p:spPr>
          <a:xfrm>
            <a:off x="7950200" y="5593628"/>
            <a:ext cx="2533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←클릭</a:t>
            </a:r>
          </a:p>
        </p:txBody>
      </p:sp>
    </p:spTree>
    <p:extLst>
      <p:ext uri="{BB962C8B-B14F-4D97-AF65-F5344CB8AC3E}">
        <p14:creationId xmlns:p14="http://schemas.microsoft.com/office/powerpoint/2010/main" val="3783762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D24939-E262-E773-0FC3-512CB7DC3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개인정보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DE09A16-DDC3-46C6-25B1-39903117A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2655" y="1825625"/>
            <a:ext cx="11231418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A3AEB8-B8FD-5EC4-4619-E18F1F8CFC09}"/>
              </a:ext>
            </a:extLst>
          </p:cNvPr>
          <p:cNvSpPr txBox="1"/>
          <p:nvPr/>
        </p:nvSpPr>
        <p:spPr>
          <a:xfrm>
            <a:off x="4152899" y="3059668"/>
            <a:ext cx="4314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이름 영문으로 작성</a:t>
            </a:r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:Jungwoo)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F2B8CE-C560-90DE-5961-253973D6958A}"/>
              </a:ext>
            </a:extLst>
          </p:cNvPr>
          <p:cNvSpPr txBox="1"/>
          <p:nvPr/>
        </p:nvSpPr>
        <p:spPr>
          <a:xfrm>
            <a:off x="4277590" y="3816628"/>
            <a:ext cx="4314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성 영문으로 작성</a:t>
            </a:r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: Park)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2606BB-9E3D-58B7-6F6F-6882E0ECFF3A}"/>
              </a:ext>
            </a:extLst>
          </p:cNvPr>
          <p:cNvSpPr txBox="1"/>
          <p:nvPr/>
        </p:nvSpPr>
        <p:spPr>
          <a:xfrm>
            <a:off x="5626098" y="4339877"/>
            <a:ext cx="5078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국기 모양 선택 후 대한민국</a:t>
            </a:r>
            <a:r>
              <a:rPr lang="en-US" altLang="ko-KR" b="1" dirty="0">
                <a:solidFill>
                  <a:schemeClr val="bg1"/>
                </a:solidFill>
              </a:rPr>
              <a:t>(Korea)</a:t>
            </a:r>
            <a:r>
              <a:rPr lang="ko-KR" altLang="en-US" b="1" dirty="0">
                <a:solidFill>
                  <a:schemeClr val="bg1"/>
                </a:solidFill>
              </a:rPr>
              <a:t>로 설정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설정 후 연락처 입력</a:t>
            </a:r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:010-1234-5678)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E6F553-1401-0F11-EEE4-8F8B7CEEB8CA}"/>
              </a:ext>
            </a:extLst>
          </p:cNvPr>
          <p:cNvSpPr txBox="1"/>
          <p:nvPr/>
        </p:nvSpPr>
        <p:spPr>
          <a:xfrm>
            <a:off x="5746172" y="5235337"/>
            <a:ext cx="4314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이메일 작성</a:t>
            </a:r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: jw@daum.net)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030AB8-A6B8-5786-7B0A-27388B656841}"/>
              </a:ext>
            </a:extLst>
          </p:cNvPr>
          <p:cNvSpPr txBox="1"/>
          <p:nvPr/>
        </p:nvSpPr>
        <p:spPr>
          <a:xfrm>
            <a:off x="4277590" y="5739606"/>
            <a:ext cx="4314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위 내용 모두 작성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470309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ED4603C-5330-D39E-9A4C-B4CBC303A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주소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9BE338E-7F4B-221B-5E48-0837A63732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0818" y="1825625"/>
            <a:ext cx="9870363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BDD9B7-9803-8943-4CAA-ADA356C1BF9F}"/>
              </a:ext>
            </a:extLst>
          </p:cNvPr>
          <p:cNvSpPr txBox="1"/>
          <p:nvPr/>
        </p:nvSpPr>
        <p:spPr>
          <a:xfrm>
            <a:off x="5638512" y="3429000"/>
            <a:ext cx="49555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개인 집주소 영문으로 입력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) #201, New Building, Olympic Center, 424 Olympic-</a:t>
            </a:r>
            <a:r>
              <a:rPr lang="en-US" altLang="ko-KR" b="1" dirty="0" err="1">
                <a:solidFill>
                  <a:schemeClr val="bg1"/>
                </a:solidFill>
              </a:rPr>
              <a:t>ro</a:t>
            </a:r>
            <a:r>
              <a:rPr lang="en-US" altLang="ko-KR" b="1" dirty="0">
                <a:solidFill>
                  <a:schemeClr val="bg1"/>
                </a:solidFill>
              </a:rPr>
              <a:t>, Seoul, Republic of Korea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9464C0-CC00-DC0A-3E12-35A6BEA2EEF3}"/>
              </a:ext>
            </a:extLst>
          </p:cNvPr>
          <p:cNvSpPr txBox="1"/>
          <p:nvPr/>
        </p:nvSpPr>
        <p:spPr>
          <a:xfrm>
            <a:off x="4359563" y="4451927"/>
            <a:ext cx="29925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주소 입력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607046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D226D5-8C13-69CD-F1A2-612C125E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생년월일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780AB21-5E96-ED13-DC43-B21B276CE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2300" y="1843881"/>
            <a:ext cx="109474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3F1A1A8-FC7A-4CB2-F1F1-C82D56C03209}"/>
              </a:ext>
            </a:extLst>
          </p:cNvPr>
          <p:cNvSpPr txBox="1"/>
          <p:nvPr/>
        </p:nvSpPr>
        <p:spPr>
          <a:xfrm>
            <a:off x="5972175" y="4019550"/>
            <a:ext cx="431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일 </a:t>
            </a:r>
            <a:r>
              <a:rPr lang="en-US" altLang="ko-KR" b="1" dirty="0">
                <a:solidFill>
                  <a:schemeClr val="bg1"/>
                </a:solidFill>
              </a:rPr>
              <a:t>/ </a:t>
            </a:r>
            <a:r>
              <a:rPr lang="ko-KR" altLang="en-US" b="1" dirty="0">
                <a:solidFill>
                  <a:schemeClr val="bg1"/>
                </a:solidFill>
              </a:rPr>
              <a:t>월 </a:t>
            </a:r>
            <a:r>
              <a:rPr lang="en-US" altLang="ko-KR" b="1" dirty="0">
                <a:solidFill>
                  <a:schemeClr val="bg1"/>
                </a:solidFill>
              </a:rPr>
              <a:t>/ </a:t>
            </a:r>
            <a:r>
              <a:rPr lang="ko-KR" altLang="en-US" b="1" dirty="0">
                <a:solidFill>
                  <a:schemeClr val="bg1"/>
                </a:solidFill>
              </a:rPr>
              <a:t>년 순으로 생년월일 입력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78EC1C-85FA-6654-2000-8BCAF7C2E2B2}"/>
              </a:ext>
            </a:extLst>
          </p:cNvPr>
          <p:cNvSpPr txBox="1"/>
          <p:nvPr/>
        </p:nvSpPr>
        <p:spPr>
          <a:xfrm>
            <a:off x="4286538" y="4542075"/>
            <a:ext cx="4317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생년월일 입력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635313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5F4BFD-96CA-6401-8C94-FDF17FCAA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성별 선택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C8A4BE-6EC8-F700-04C2-66F86B200F05}"/>
              </a:ext>
            </a:extLst>
          </p:cNvPr>
          <p:cNvSpPr txBox="1"/>
          <p:nvPr/>
        </p:nvSpPr>
        <p:spPr>
          <a:xfrm>
            <a:off x="6360391" y="2298989"/>
            <a:ext cx="2876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A = </a:t>
            </a:r>
            <a:r>
              <a:rPr lang="ko-KR" altLang="en-US" b="1" dirty="0">
                <a:solidFill>
                  <a:schemeClr val="bg1"/>
                </a:solidFill>
              </a:rPr>
              <a:t>여자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B = </a:t>
            </a:r>
            <a:r>
              <a:rPr lang="ko-KR" altLang="en-US" b="1" dirty="0">
                <a:solidFill>
                  <a:schemeClr val="bg1"/>
                </a:solidFill>
              </a:rPr>
              <a:t>남자 중 </a:t>
            </a:r>
            <a:r>
              <a:rPr lang="ko-KR" altLang="en-US" b="1" dirty="0" err="1">
                <a:solidFill>
                  <a:schemeClr val="bg1"/>
                </a:solidFill>
              </a:rPr>
              <a:t>택</a:t>
            </a:r>
            <a:r>
              <a:rPr lang="en-US" altLang="ko-KR" b="1" dirty="0">
                <a:solidFill>
                  <a:schemeClr val="bg1"/>
                </a:solidFill>
              </a:rPr>
              <a:t>1 (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  <a:r>
              <a:rPr lang="en-US" altLang="ko-KR" b="1" dirty="0">
                <a:solidFill>
                  <a:schemeClr val="bg1"/>
                </a:solidFill>
              </a:rPr>
              <a:t>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10" name="내용 개체 틀 9">
            <a:extLst>
              <a:ext uri="{FF2B5EF4-FFF2-40B4-BE49-F238E27FC236}">
                <a16:creationId xmlns:a16="http://schemas.microsoft.com/office/drawing/2014/main" id="{7581EE36-FBAC-311A-D1E9-33E4D3C56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6618" y="1690688"/>
            <a:ext cx="10587182" cy="43513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6B5990-C202-B947-8E00-E88642E0E485}"/>
              </a:ext>
            </a:extLst>
          </p:cNvPr>
          <p:cNvSpPr txBox="1"/>
          <p:nvPr/>
        </p:nvSpPr>
        <p:spPr>
          <a:xfrm>
            <a:off x="5902036" y="3553621"/>
            <a:ext cx="2124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A = </a:t>
            </a:r>
            <a:r>
              <a:rPr lang="ko-KR" altLang="en-US" b="1" dirty="0">
                <a:solidFill>
                  <a:schemeClr val="bg1"/>
                </a:solidFill>
              </a:rPr>
              <a:t>여자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B = </a:t>
            </a:r>
            <a:r>
              <a:rPr lang="ko-KR" altLang="en-US" b="1" dirty="0">
                <a:solidFill>
                  <a:schemeClr val="bg1"/>
                </a:solidFill>
              </a:rPr>
              <a:t>남자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본인 성별 클릭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9D10D3-1A6A-6E00-87CE-0CFB6378B52F}"/>
              </a:ext>
            </a:extLst>
          </p:cNvPr>
          <p:cNvSpPr txBox="1"/>
          <p:nvPr/>
        </p:nvSpPr>
        <p:spPr>
          <a:xfrm>
            <a:off x="4470400" y="4498109"/>
            <a:ext cx="250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성별 선택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065140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0B4742-97EA-8606-8D6E-D969D679D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7. </a:t>
            </a:r>
            <a:r>
              <a:rPr lang="ko-KR" altLang="en-US" dirty="0"/>
              <a:t>국적 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906D4FD-5C38-4C04-4CD6-12F5E85BE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599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C8C40F-77D7-5F70-A258-CD09B32D745C}"/>
              </a:ext>
            </a:extLst>
          </p:cNvPr>
          <p:cNvSpPr txBox="1"/>
          <p:nvPr/>
        </p:nvSpPr>
        <p:spPr>
          <a:xfrm>
            <a:off x="2260023" y="3818840"/>
            <a:ext cx="24574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본인 국적 선택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(Korea </a:t>
            </a:r>
            <a:r>
              <a:rPr lang="ko-KR" altLang="en-US" b="1" dirty="0">
                <a:solidFill>
                  <a:schemeClr val="bg1"/>
                </a:solidFill>
              </a:rPr>
              <a:t>검색</a:t>
            </a:r>
            <a:r>
              <a:rPr lang="en-US" altLang="ko-KR" b="1" dirty="0">
                <a:solidFill>
                  <a:schemeClr val="bg1"/>
                </a:solidFill>
              </a:rPr>
              <a:t>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7D0932-0924-7ACA-4C7E-DFEE4858258E}"/>
              </a:ext>
            </a:extLst>
          </p:cNvPr>
          <p:cNvSpPr txBox="1"/>
          <p:nvPr/>
        </p:nvSpPr>
        <p:spPr>
          <a:xfrm>
            <a:off x="4627418" y="4465171"/>
            <a:ext cx="3205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국적 선택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3458720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6644F6-75ED-89B7-0706-34CE6C541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8. </a:t>
            </a:r>
            <a:r>
              <a:rPr lang="ko-KR" altLang="en-US" dirty="0"/>
              <a:t>신청 지원하는 연맹 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27E22AC-CF23-0FAB-3A80-30E54672A5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825625"/>
            <a:ext cx="10515599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0073D4-9A3B-FC21-F7C9-BA968400A396}"/>
              </a:ext>
            </a:extLst>
          </p:cNvPr>
          <p:cNvSpPr txBox="1"/>
          <p:nvPr/>
        </p:nvSpPr>
        <p:spPr>
          <a:xfrm>
            <a:off x="6095998" y="4001294"/>
            <a:ext cx="5665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Korea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>
                <a:solidFill>
                  <a:schemeClr val="bg1"/>
                </a:solidFill>
              </a:rPr>
              <a:t>Shooting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>
                <a:solidFill>
                  <a:schemeClr val="bg1"/>
                </a:solidFill>
              </a:rPr>
              <a:t>Federation</a:t>
            </a:r>
            <a:r>
              <a:rPr lang="ko-KR" altLang="en-US" b="1" dirty="0">
                <a:solidFill>
                  <a:schemeClr val="bg1"/>
                </a:solidFill>
              </a:rPr>
              <a:t> 검색하여 선택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D915AC-D9ED-D885-DD0D-F410E9115DE0}"/>
              </a:ext>
            </a:extLst>
          </p:cNvPr>
          <p:cNvSpPr txBox="1"/>
          <p:nvPr/>
        </p:nvSpPr>
        <p:spPr>
          <a:xfrm>
            <a:off x="4414982" y="4516582"/>
            <a:ext cx="341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대한사격연맹 선택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2853599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5EC827-BBA8-2A99-6353-684738288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9. </a:t>
            </a:r>
            <a:r>
              <a:rPr lang="ko-KR" altLang="en-US" dirty="0"/>
              <a:t>연맹 담당자 및 연락처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0693837-700C-4AE2-D921-B3B0E8157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DA0552-EA01-0C64-DBA0-7EAB79A34F9F}"/>
              </a:ext>
            </a:extLst>
          </p:cNvPr>
          <p:cNvSpPr txBox="1"/>
          <p:nvPr/>
        </p:nvSpPr>
        <p:spPr>
          <a:xfrm>
            <a:off x="7204364" y="3539629"/>
            <a:ext cx="4987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※</a:t>
            </a:r>
            <a:r>
              <a:rPr lang="ko-KR" altLang="en-US" b="1" dirty="0">
                <a:solidFill>
                  <a:schemeClr val="bg1"/>
                </a:solidFill>
              </a:rPr>
              <a:t>공통사항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Jungwoo Park, +82 2 979 4402, </a:t>
            </a:r>
            <a:r>
              <a:rPr lang="en-US" altLang="ko-KR" b="1" dirty="0">
                <a:solidFill>
                  <a:schemeClr val="bg1"/>
                </a:solidFill>
                <a:hlinkClick r:id="rId3"/>
              </a:rPr>
              <a:t>ksf_office@shooting.kr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>
                <a:solidFill>
                  <a:schemeClr val="bg1"/>
                </a:solidFill>
              </a:rPr>
              <a:t>으로 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40C2A5-34BE-B712-7028-11CDE7185A98}"/>
              </a:ext>
            </a:extLst>
          </p:cNvPr>
          <p:cNvSpPr txBox="1"/>
          <p:nvPr/>
        </p:nvSpPr>
        <p:spPr>
          <a:xfrm>
            <a:off x="4516582" y="4599709"/>
            <a:ext cx="30757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  <a:endParaRPr lang="en-US" altLang="ko-K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18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7F6A19-759B-4183-ED0E-B0480E8A7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10. </a:t>
            </a:r>
            <a:r>
              <a:rPr lang="ko-KR" altLang="en-US" dirty="0"/>
              <a:t>신청 급수 작성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E10934C-F2D6-17D2-13B6-373AF9F0F2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CD20C0-8446-3F26-A78F-63D220C28E34}"/>
              </a:ext>
            </a:extLst>
          </p:cNvPr>
          <p:cNvSpPr txBox="1"/>
          <p:nvPr/>
        </p:nvSpPr>
        <p:spPr>
          <a:xfrm>
            <a:off x="1038225" y="3952875"/>
            <a:ext cx="2962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신청하고자 하는 급수 입력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(A </a:t>
            </a:r>
            <a:r>
              <a:rPr lang="ko-KR" altLang="en-US" b="1" dirty="0">
                <a:solidFill>
                  <a:schemeClr val="bg1"/>
                </a:solidFill>
              </a:rPr>
              <a:t>혹은 </a:t>
            </a:r>
            <a:r>
              <a:rPr lang="en-US" altLang="ko-KR" b="1" dirty="0">
                <a:solidFill>
                  <a:schemeClr val="bg1"/>
                </a:solidFill>
              </a:rPr>
              <a:t>B)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DD00C4-F24E-509E-755A-B368E9F90D92}"/>
              </a:ext>
            </a:extLst>
          </p:cNvPr>
          <p:cNvSpPr txBox="1"/>
          <p:nvPr/>
        </p:nvSpPr>
        <p:spPr>
          <a:xfrm>
            <a:off x="4876800" y="4682836"/>
            <a:ext cx="3205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급수 입력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3052754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6BE73B-7EE2-4918-7D21-BD01105B0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4000" dirty="0"/>
              <a:t>11. </a:t>
            </a:r>
            <a:r>
              <a:rPr lang="ko-KR" altLang="en-US" sz="4000" dirty="0"/>
              <a:t>기존 </a:t>
            </a:r>
            <a:r>
              <a:rPr lang="en-US" altLang="ko-KR" sz="4000" dirty="0"/>
              <a:t>ISSF </a:t>
            </a:r>
            <a:r>
              <a:rPr lang="ko-KR" altLang="en-US" sz="4000" dirty="0"/>
              <a:t>코치 라이선스 보유 여부 작성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563553B2-5962-1ACF-4DC4-3FC564D81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22CD60-CFA5-D0BD-E62D-12E3B09E17B0}"/>
              </a:ext>
            </a:extLst>
          </p:cNvPr>
          <p:cNvSpPr txBox="1"/>
          <p:nvPr/>
        </p:nvSpPr>
        <p:spPr>
          <a:xfrm>
            <a:off x="979055" y="3532053"/>
            <a:ext cx="28263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기존 </a:t>
            </a:r>
            <a:r>
              <a:rPr lang="en-US" altLang="ko-KR" b="1" dirty="0">
                <a:solidFill>
                  <a:schemeClr val="bg1"/>
                </a:solidFill>
              </a:rPr>
              <a:t>ISSF </a:t>
            </a:r>
            <a:r>
              <a:rPr lang="ko-KR" altLang="en-US" b="1" dirty="0">
                <a:solidFill>
                  <a:schemeClr val="bg1"/>
                </a:solidFill>
              </a:rPr>
              <a:t>코치 라이선스 보유하고 있을 경우 급수 및 라이선스 번호 입력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없을 경우 </a:t>
            </a:r>
            <a:r>
              <a:rPr lang="en-US" altLang="ko-KR" b="1" dirty="0">
                <a:solidFill>
                  <a:schemeClr val="bg1"/>
                </a:solidFill>
              </a:rPr>
              <a:t>None </a:t>
            </a:r>
            <a:r>
              <a:rPr lang="ko-KR" altLang="en-US" b="1" dirty="0">
                <a:solidFill>
                  <a:schemeClr val="bg1"/>
                </a:solidFill>
              </a:rPr>
              <a:t>입력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6F2278-8ED8-B27B-5CAB-9B3E44F692AF}"/>
              </a:ext>
            </a:extLst>
          </p:cNvPr>
          <p:cNvSpPr txBox="1"/>
          <p:nvPr/>
        </p:nvSpPr>
        <p:spPr>
          <a:xfrm>
            <a:off x="4572000" y="4941455"/>
            <a:ext cx="3703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690038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82465D-4FA0-4F31-D08C-E91D3B107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12. </a:t>
            </a:r>
            <a:r>
              <a:rPr lang="ko-KR" altLang="en-US" dirty="0"/>
              <a:t>신청 종목 선택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363898A-1CF3-B841-D2EB-1AAA31575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748415"/>
            <a:ext cx="10515599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2659C3-5C69-B541-9770-B48CAA2E8BB8}"/>
              </a:ext>
            </a:extLst>
          </p:cNvPr>
          <p:cNvSpPr txBox="1"/>
          <p:nvPr/>
        </p:nvSpPr>
        <p:spPr>
          <a:xfrm>
            <a:off x="7874866" y="3429000"/>
            <a:ext cx="3581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A= </a:t>
            </a:r>
            <a:r>
              <a:rPr lang="ko-KR" altLang="en-US" b="1" dirty="0">
                <a:solidFill>
                  <a:schemeClr val="bg1"/>
                </a:solidFill>
              </a:rPr>
              <a:t>권총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B= </a:t>
            </a:r>
            <a:r>
              <a:rPr lang="ko-KR" altLang="en-US" b="1" dirty="0">
                <a:solidFill>
                  <a:schemeClr val="bg1"/>
                </a:solidFill>
              </a:rPr>
              <a:t>소총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C=</a:t>
            </a:r>
            <a:r>
              <a:rPr lang="ko-KR" altLang="en-US" b="1" dirty="0">
                <a:solidFill>
                  <a:schemeClr val="bg1"/>
                </a:solidFill>
              </a:rPr>
              <a:t> 산탄총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신청하고자 하는 종목 </a:t>
            </a:r>
            <a:r>
              <a:rPr lang="ko-KR" altLang="en-US" b="1" dirty="0" err="1">
                <a:solidFill>
                  <a:schemeClr val="bg1"/>
                </a:solidFill>
              </a:rPr>
              <a:t>택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>
                <a:solidFill>
                  <a:schemeClr val="bg1"/>
                </a:solidFill>
              </a:rPr>
              <a:t>1</a:t>
            </a: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※</a:t>
            </a:r>
            <a:r>
              <a:rPr lang="ko-KR" altLang="en-US" b="1" dirty="0">
                <a:solidFill>
                  <a:schemeClr val="bg1"/>
                </a:solidFill>
              </a:rPr>
              <a:t>여러 개 선택이 가능하지만 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  1</a:t>
            </a:r>
            <a:r>
              <a:rPr lang="ko-KR" altLang="en-US" b="1" dirty="0">
                <a:solidFill>
                  <a:schemeClr val="bg1"/>
                </a:solidFill>
              </a:rPr>
              <a:t>종목만 인정해줌에 따라 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  1</a:t>
            </a:r>
            <a:r>
              <a:rPr lang="ko-KR" altLang="en-US" b="1" dirty="0">
                <a:solidFill>
                  <a:schemeClr val="bg1"/>
                </a:solidFill>
              </a:rPr>
              <a:t>종목만 선택 필수 </a:t>
            </a:r>
            <a:endParaRPr lang="en-US" altLang="ko-KR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C5A7EF-09D8-4421-10D7-86617188D63F}"/>
              </a:ext>
            </a:extLst>
          </p:cNvPr>
          <p:cNvSpPr txBox="1"/>
          <p:nvPr/>
        </p:nvSpPr>
        <p:spPr>
          <a:xfrm>
            <a:off x="4959926" y="5052291"/>
            <a:ext cx="266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선택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2425889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4E2818-E121-115B-09EC-1081494A3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13. </a:t>
            </a:r>
            <a:r>
              <a:rPr lang="ko-KR" altLang="en-US" dirty="0"/>
              <a:t>개인 </a:t>
            </a:r>
            <a:r>
              <a:rPr lang="ko-KR" altLang="en-US" dirty="0" err="1"/>
              <a:t>코치로서의</a:t>
            </a:r>
            <a:r>
              <a:rPr lang="ko-KR" altLang="en-US" dirty="0"/>
              <a:t> 지도경력 및 </a:t>
            </a:r>
            <a:br>
              <a:rPr lang="en-US" altLang="ko-KR" dirty="0"/>
            </a:br>
            <a:r>
              <a:rPr lang="en-US" altLang="ko-KR" dirty="0"/>
              <a:t>     </a:t>
            </a:r>
            <a:r>
              <a:rPr lang="ko-KR" altLang="en-US" dirty="0"/>
              <a:t>주요성과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48ABB65-F11A-8B83-33A4-80F0CFE463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878AD7-43D2-6E84-64EC-16C047CD5BAD}"/>
              </a:ext>
            </a:extLst>
          </p:cNvPr>
          <p:cNvSpPr txBox="1"/>
          <p:nvPr/>
        </p:nvSpPr>
        <p:spPr>
          <a:xfrm>
            <a:off x="1009650" y="3429000"/>
            <a:ext cx="26479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개인 코치로서 주요 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지도경력 및 주요 성과 상세 기재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문단 띄어쓰기 하고 싶을 경우 시프트키</a:t>
            </a:r>
            <a:r>
              <a:rPr lang="en-US" altLang="ko-KR" b="1" dirty="0">
                <a:solidFill>
                  <a:schemeClr val="bg1"/>
                </a:solidFill>
              </a:rPr>
              <a:t>+</a:t>
            </a:r>
            <a:r>
              <a:rPr lang="ko-KR" altLang="en-US" b="1" dirty="0" err="1">
                <a:solidFill>
                  <a:schemeClr val="bg1"/>
                </a:solidFill>
              </a:rPr>
              <a:t>엔터키로</a:t>
            </a:r>
            <a:r>
              <a:rPr lang="ko-KR" altLang="en-US" b="1" dirty="0">
                <a:solidFill>
                  <a:schemeClr val="bg1"/>
                </a:solidFill>
              </a:rPr>
              <a:t> 가능</a:t>
            </a:r>
            <a:r>
              <a:rPr lang="en-US" altLang="ko-KR" b="1" dirty="0">
                <a:solidFill>
                  <a:schemeClr val="bg1"/>
                </a:solidFill>
              </a:rPr>
              <a:t>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708ED5-FAAE-79FB-AF90-1A26DC26FC48}"/>
              </a:ext>
            </a:extLst>
          </p:cNvPr>
          <p:cNvSpPr txBox="1"/>
          <p:nvPr/>
        </p:nvSpPr>
        <p:spPr>
          <a:xfrm>
            <a:off x="4775200" y="4692073"/>
            <a:ext cx="264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4200277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79743E-17E2-D65A-9B4D-40F98A082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14. </a:t>
            </a:r>
            <a:r>
              <a:rPr lang="ko-KR" altLang="en-US" dirty="0"/>
              <a:t>팀 지도자로서 지도경력 및 주요 </a:t>
            </a:r>
            <a:br>
              <a:rPr lang="en-US" altLang="ko-KR" dirty="0"/>
            </a:br>
            <a:r>
              <a:rPr lang="en-US" altLang="ko-KR" dirty="0"/>
              <a:t>     </a:t>
            </a:r>
            <a:r>
              <a:rPr lang="ko-KR" altLang="en-US" dirty="0"/>
              <a:t>성과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24CE499-52B8-DB25-DC7F-BAD704F09D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7809" y="1825625"/>
            <a:ext cx="9776382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5AF7EA-91AA-7DE1-D831-8837590E0EE3}"/>
              </a:ext>
            </a:extLst>
          </p:cNvPr>
          <p:cNvSpPr txBox="1"/>
          <p:nvPr/>
        </p:nvSpPr>
        <p:spPr>
          <a:xfrm>
            <a:off x="1360632" y="3429000"/>
            <a:ext cx="26479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팀 코치로서 주요 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지도경력 및 주요 성과 상세 기재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문단 띄어쓰기 하고 싶을 경우 시프트키</a:t>
            </a:r>
            <a:r>
              <a:rPr lang="en-US" altLang="ko-KR" b="1" dirty="0">
                <a:solidFill>
                  <a:schemeClr val="bg1"/>
                </a:solidFill>
              </a:rPr>
              <a:t>+</a:t>
            </a:r>
            <a:r>
              <a:rPr lang="ko-KR" altLang="en-US" b="1" dirty="0" err="1">
                <a:solidFill>
                  <a:schemeClr val="bg1"/>
                </a:solidFill>
              </a:rPr>
              <a:t>엔터키로</a:t>
            </a:r>
            <a:r>
              <a:rPr lang="ko-KR" altLang="en-US" b="1" dirty="0">
                <a:solidFill>
                  <a:schemeClr val="bg1"/>
                </a:solidFill>
              </a:rPr>
              <a:t> 가능</a:t>
            </a:r>
            <a:r>
              <a:rPr lang="en-US" altLang="ko-KR" b="1" dirty="0">
                <a:solidFill>
                  <a:schemeClr val="bg1"/>
                </a:solidFill>
              </a:rPr>
              <a:t>)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B84847-5612-C8DC-1CE4-5EAD294F1084}"/>
              </a:ext>
            </a:extLst>
          </p:cNvPr>
          <p:cNvSpPr txBox="1"/>
          <p:nvPr/>
        </p:nvSpPr>
        <p:spPr>
          <a:xfrm>
            <a:off x="4664364" y="4692073"/>
            <a:ext cx="264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22834706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8295ED-4239-BA58-0E59-4CFD1E29B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15. </a:t>
            </a:r>
            <a:r>
              <a:rPr lang="ko-KR" altLang="en-US" dirty="0"/>
              <a:t>현재 소속 및 고용주 입력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1BAA553-D5C9-A684-4220-B6F3117EA0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C017B9-B4D6-3ABC-2FF2-5F9D5636D0E0}"/>
              </a:ext>
            </a:extLst>
          </p:cNvPr>
          <p:cNvSpPr txBox="1"/>
          <p:nvPr/>
        </p:nvSpPr>
        <p:spPr>
          <a:xfrm>
            <a:off x="962025" y="3724275"/>
            <a:ext cx="26193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현재 지도자로서 소속팀 및 고용주 영문명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작성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소속 없을 경우 </a:t>
            </a:r>
            <a:r>
              <a:rPr lang="en-US" altLang="ko-KR" b="1" dirty="0">
                <a:solidFill>
                  <a:schemeClr val="bg1"/>
                </a:solidFill>
              </a:rPr>
              <a:t>None </a:t>
            </a:r>
            <a:r>
              <a:rPr lang="ko-KR" altLang="en-US" b="1" dirty="0">
                <a:solidFill>
                  <a:schemeClr val="bg1"/>
                </a:solidFill>
              </a:rPr>
              <a:t>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44312F-F91D-BD30-9F2B-38AA9C4186CC}"/>
              </a:ext>
            </a:extLst>
          </p:cNvPr>
          <p:cNvSpPr txBox="1"/>
          <p:nvPr/>
        </p:nvSpPr>
        <p:spPr>
          <a:xfrm>
            <a:off x="4969164" y="4001294"/>
            <a:ext cx="570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) Korea Shooting Federation, Kang Yen Sul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9020C-E545-2CCF-5E42-AC3E9BF93691}"/>
              </a:ext>
            </a:extLst>
          </p:cNvPr>
          <p:cNvSpPr txBox="1"/>
          <p:nvPr/>
        </p:nvSpPr>
        <p:spPr>
          <a:xfrm>
            <a:off x="4350327" y="4802909"/>
            <a:ext cx="3943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702533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771395-2601-8C09-90FA-BD07B9AB8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16. </a:t>
            </a:r>
            <a:r>
              <a:rPr lang="ko-KR" altLang="en-US" dirty="0"/>
              <a:t>과거 스포츠</a:t>
            </a:r>
            <a:r>
              <a:rPr lang="en-US" altLang="ko-KR" dirty="0"/>
              <a:t>/</a:t>
            </a:r>
            <a:r>
              <a:rPr lang="ko-KR" altLang="en-US" dirty="0"/>
              <a:t>지도자</a:t>
            </a:r>
            <a:r>
              <a:rPr lang="en-US" altLang="ko-KR" dirty="0"/>
              <a:t>/</a:t>
            </a:r>
            <a:r>
              <a:rPr lang="ko-KR" altLang="en-US" dirty="0"/>
              <a:t>사격 관련 교육 </a:t>
            </a:r>
            <a:br>
              <a:rPr lang="en-US" altLang="ko-KR" dirty="0"/>
            </a:br>
            <a:r>
              <a:rPr lang="ko-KR" altLang="en-US" dirty="0"/>
              <a:t>    이수 여부 작성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7988283-9A3B-B064-80F4-67CF1229E8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6689" y="1825625"/>
            <a:ext cx="9198621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C56302-0986-4C0F-A2FE-E8A220B55BAD}"/>
              </a:ext>
            </a:extLst>
          </p:cNvPr>
          <p:cNvSpPr txBox="1"/>
          <p:nvPr/>
        </p:nvSpPr>
        <p:spPr>
          <a:xfrm>
            <a:off x="1733550" y="3429000"/>
            <a:ext cx="23907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과거에 스포츠</a:t>
            </a:r>
            <a:r>
              <a:rPr lang="en-US" altLang="ko-KR" b="1" dirty="0">
                <a:solidFill>
                  <a:schemeClr val="bg1"/>
                </a:solidFill>
              </a:rPr>
              <a:t>/</a:t>
            </a:r>
            <a:r>
              <a:rPr lang="ko-KR" altLang="en-US" b="1" dirty="0">
                <a:solidFill>
                  <a:schemeClr val="bg1"/>
                </a:solidFill>
              </a:rPr>
              <a:t>지도자</a:t>
            </a:r>
            <a:r>
              <a:rPr lang="en-US" altLang="ko-KR" b="1" dirty="0">
                <a:solidFill>
                  <a:schemeClr val="bg1"/>
                </a:solidFill>
              </a:rPr>
              <a:t>/</a:t>
            </a:r>
            <a:r>
              <a:rPr lang="ko-KR" altLang="en-US" b="1" dirty="0">
                <a:solidFill>
                  <a:schemeClr val="bg1"/>
                </a:solidFill>
              </a:rPr>
              <a:t>사격 관련 교육 이수 여부 작성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없을 경우 </a:t>
            </a:r>
            <a:r>
              <a:rPr lang="en-US" altLang="ko-KR" b="1" dirty="0">
                <a:solidFill>
                  <a:schemeClr val="bg1"/>
                </a:solidFill>
              </a:rPr>
              <a:t>None </a:t>
            </a:r>
            <a:r>
              <a:rPr lang="ko-KR" altLang="en-US" b="1" dirty="0">
                <a:solidFill>
                  <a:schemeClr val="bg1"/>
                </a:solidFill>
              </a:rPr>
              <a:t>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5D9ECE-55C0-2F03-6706-A624CD88FF32}"/>
              </a:ext>
            </a:extLst>
          </p:cNvPr>
          <p:cNvSpPr txBox="1"/>
          <p:nvPr/>
        </p:nvSpPr>
        <p:spPr>
          <a:xfrm>
            <a:off x="6410036" y="4211782"/>
            <a:ext cx="3528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bg1"/>
                </a:solidFill>
              </a:rPr>
              <a:t>예</a:t>
            </a:r>
            <a:r>
              <a:rPr lang="en-US" altLang="ko-KR" sz="1400" b="1" dirty="0">
                <a:solidFill>
                  <a:schemeClr val="bg1"/>
                </a:solidFill>
              </a:rPr>
              <a:t>) ISSF Judge License course at 2018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C1D545-DFF6-6860-EB21-6336DC370D80}"/>
              </a:ext>
            </a:extLst>
          </p:cNvPr>
          <p:cNvSpPr txBox="1"/>
          <p:nvPr/>
        </p:nvSpPr>
        <p:spPr>
          <a:xfrm>
            <a:off x="4932218" y="4906328"/>
            <a:ext cx="275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57496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BCD59E6-0439-38AE-F9CD-D2D58BD30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/>
              <a:t>17. </a:t>
            </a:r>
            <a:r>
              <a:rPr lang="ko-KR" altLang="en-US" dirty="0"/>
              <a:t>추후에 기회가 있을 경우 </a:t>
            </a:r>
            <a:r>
              <a:rPr lang="en-US" altLang="ko-KR" dirty="0"/>
              <a:t>ISSF </a:t>
            </a:r>
            <a:br>
              <a:rPr lang="en-US" altLang="ko-KR" dirty="0"/>
            </a:br>
            <a:r>
              <a:rPr lang="en-US" altLang="ko-KR" dirty="0"/>
              <a:t>     </a:t>
            </a:r>
            <a:r>
              <a:rPr lang="ko-KR" altLang="en-US" dirty="0"/>
              <a:t>아카데미와 함께 일할</a:t>
            </a:r>
            <a:r>
              <a:rPr lang="en-US" altLang="ko-KR" dirty="0"/>
              <a:t>(</a:t>
            </a:r>
            <a:r>
              <a:rPr lang="ko-KR" altLang="en-US" dirty="0"/>
              <a:t>지도자</a:t>
            </a:r>
            <a:r>
              <a:rPr lang="en-US" altLang="ko-KR" dirty="0"/>
              <a:t>, </a:t>
            </a:r>
            <a:r>
              <a:rPr lang="ko-KR" altLang="en-US" dirty="0"/>
              <a:t>멘토</a:t>
            </a:r>
            <a:r>
              <a:rPr lang="en-US" altLang="ko-KR" dirty="0"/>
              <a:t>, </a:t>
            </a:r>
            <a:br>
              <a:rPr lang="en-US" altLang="ko-KR" dirty="0"/>
            </a:br>
            <a:r>
              <a:rPr lang="en-US" altLang="ko-KR" dirty="0"/>
              <a:t>    </a:t>
            </a:r>
            <a:r>
              <a:rPr lang="ko-KR" altLang="en-US" dirty="0"/>
              <a:t>혹은 기부자 등</a:t>
            </a:r>
            <a:r>
              <a:rPr lang="en-US" altLang="ko-KR" dirty="0"/>
              <a:t>)</a:t>
            </a:r>
            <a:r>
              <a:rPr lang="ko-KR" altLang="en-US" dirty="0"/>
              <a:t> 의향 있는지 여부 작성 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B1B8E126-FE32-72D9-6E95-ABDA2967BF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0136" y="1825625"/>
            <a:ext cx="10411728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1F8FE9-0B09-699E-8E5F-2C21B1C8B788}"/>
              </a:ext>
            </a:extLst>
          </p:cNvPr>
          <p:cNvSpPr txBox="1"/>
          <p:nvPr/>
        </p:nvSpPr>
        <p:spPr>
          <a:xfrm>
            <a:off x="6096000" y="3914775"/>
            <a:ext cx="50338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추후에 기회가 있을 경우 </a:t>
            </a:r>
            <a:r>
              <a:rPr lang="en-US" altLang="ko-KR" b="1" dirty="0">
                <a:solidFill>
                  <a:schemeClr val="bg1"/>
                </a:solidFill>
              </a:rPr>
              <a:t>ISSF </a:t>
            </a:r>
            <a:r>
              <a:rPr lang="ko-KR" altLang="en-US" b="1" dirty="0">
                <a:solidFill>
                  <a:schemeClr val="bg1"/>
                </a:solidFill>
              </a:rPr>
              <a:t>아카데미와 함께 일할 의향이 있는지 여부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A= </a:t>
            </a:r>
            <a:r>
              <a:rPr lang="ko-KR" altLang="en-US" b="1" dirty="0">
                <a:solidFill>
                  <a:schemeClr val="bg1"/>
                </a:solidFill>
              </a:rPr>
              <a:t>네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B= </a:t>
            </a:r>
            <a:r>
              <a:rPr lang="ko-KR" altLang="en-US" b="1" dirty="0" err="1">
                <a:solidFill>
                  <a:schemeClr val="bg1"/>
                </a:solidFill>
              </a:rPr>
              <a:t>아니오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C= </a:t>
            </a:r>
            <a:r>
              <a:rPr lang="ko-KR" altLang="en-US" b="1" dirty="0">
                <a:solidFill>
                  <a:schemeClr val="bg1"/>
                </a:solidFill>
              </a:rPr>
              <a:t>아마도</a:t>
            </a:r>
            <a:r>
              <a:rPr lang="en-US" altLang="ko-KR" b="1" dirty="0">
                <a:solidFill>
                  <a:schemeClr val="bg1"/>
                </a:solidFill>
              </a:rPr>
              <a:t>/</a:t>
            </a:r>
            <a:r>
              <a:rPr lang="ko-KR" altLang="en-US" b="1" dirty="0">
                <a:solidFill>
                  <a:schemeClr val="bg1"/>
                </a:solidFill>
              </a:rPr>
              <a:t>더 자세히 </a:t>
            </a:r>
            <a:r>
              <a:rPr lang="ko-KR" altLang="en-US" b="1" dirty="0" err="1">
                <a:solidFill>
                  <a:schemeClr val="bg1"/>
                </a:solidFill>
              </a:rPr>
              <a:t>알고싶다</a:t>
            </a:r>
            <a:r>
              <a:rPr lang="ko-KR" altLang="en-US" b="1" dirty="0">
                <a:solidFill>
                  <a:schemeClr val="bg1"/>
                </a:solidFill>
              </a:rPr>
              <a:t> 중 </a:t>
            </a:r>
            <a:r>
              <a:rPr lang="ko-KR" altLang="en-US" b="1" dirty="0" err="1">
                <a:solidFill>
                  <a:schemeClr val="bg1"/>
                </a:solidFill>
              </a:rPr>
              <a:t>택</a:t>
            </a:r>
            <a:r>
              <a:rPr lang="en-US" altLang="ko-KR" b="1" dirty="0">
                <a:solidFill>
                  <a:schemeClr val="bg1"/>
                </a:solidFill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9E7574-F640-74FC-6257-CCAFE20FDEFB}"/>
              </a:ext>
            </a:extLst>
          </p:cNvPr>
          <p:cNvSpPr txBox="1"/>
          <p:nvPr/>
        </p:nvSpPr>
        <p:spPr>
          <a:xfrm>
            <a:off x="1801092" y="5299769"/>
            <a:ext cx="2216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선택 </a:t>
            </a:r>
            <a:r>
              <a:rPr lang="ko-KR" altLang="en-US" b="1">
                <a:solidFill>
                  <a:schemeClr val="bg1"/>
                </a:solidFill>
              </a:rPr>
              <a:t>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34500341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E70488-F810-CC10-A86C-352E5389F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18. </a:t>
            </a:r>
            <a:r>
              <a:rPr lang="ko-KR" altLang="en-US" dirty="0"/>
              <a:t>본 신청서에서 더 하고 싶은 말이 </a:t>
            </a:r>
            <a:br>
              <a:rPr lang="en-US" altLang="ko-KR" dirty="0"/>
            </a:br>
            <a:r>
              <a:rPr lang="en-US" altLang="ko-KR" dirty="0"/>
              <a:t>     </a:t>
            </a:r>
            <a:r>
              <a:rPr lang="ko-KR" altLang="en-US" dirty="0"/>
              <a:t>있다면 작성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9B43F3B-7EE7-6109-A0F3-F86E5176A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1831" y="1825625"/>
            <a:ext cx="9468338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F31528-7C2B-785F-19D2-D353859AA819}"/>
              </a:ext>
            </a:extLst>
          </p:cNvPr>
          <p:cNvSpPr txBox="1"/>
          <p:nvPr/>
        </p:nvSpPr>
        <p:spPr>
          <a:xfrm>
            <a:off x="1485900" y="3238500"/>
            <a:ext cx="2057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추가적으로 하고 싶은 말</a:t>
            </a:r>
            <a:r>
              <a:rPr lang="en-US" altLang="ko-KR" b="1" dirty="0">
                <a:solidFill>
                  <a:schemeClr val="bg1"/>
                </a:solidFill>
              </a:rPr>
              <a:t>, </a:t>
            </a:r>
            <a:r>
              <a:rPr lang="ko-KR" altLang="en-US" b="1" dirty="0">
                <a:solidFill>
                  <a:schemeClr val="bg1"/>
                </a:solidFill>
              </a:rPr>
              <a:t>어필하고 싶은 내용 등이 있으면 상세히 기재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(</a:t>
            </a:r>
            <a:r>
              <a:rPr lang="ko-KR" altLang="en-US" b="1" dirty="0">
                <a:solidFill>
                  <a:schemeClr val="bg1"/>
                </a:solidFill>
              </a:rPr>
              <a:t>문단 띄어쓰기 하고 싶을 경우 시프트키</a:t>
            </a:r>
            <a:r>
              <a:rPr lang="en-US" altLang="ko-KR" b="1" dirty="0">
                <a:solidFill>
                  <a:schemeClr val="bg1"/>
                </a:solidFill>
              </a:rPr>
              <a:t>+</a:t>
            </a:r>
            <a:r>
              <a:rPr lang="ko-KR" altLang="en-US" b="1" dirty="0" err="1">
                <a:solidFill>
                  <a:schemeClr val="bg1"/>
                </a:solidFill>
              </a:rPr>
              <a:t>엔터키로</a:t>
            </a:r>
            <a:r>
              <a:rPr lang="ko-KR" altLang="en-US" b="1" dirty="0">
                <a:solidFill>
                  <a:schemeClr val="bg1"/>
                </a:solidFill>
              </a:rPr>
              <a:t> 가능</a:t>
            </a:r>
            <a:r>
              <a:rPr lang="en-US" altLang="ko-KR" b="1" dirty="0">
                <a:solidFill>
                  <a:schemeClr val="bg1"/>
                </a:solidFill>
              </a:rPr>
              <a:t>)</a:t>
            </a:r>
            <a:endParaRPr lang="ko-KR" altLang="en-US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4F92FC-3552-55AC-6C69-6ECB8BEF16ED}"/>
              </a:ext>
            </a:extLst>
          </p:cNvPr>
          <p:cNvSpPr txBox="1"/>
          <p:nvPr/>
        </p:nvSpPr>
        <p:spPr>
          <a:xfrm>
            <a:off x="4488873" y="4692073"/>
            <a:ext cx="2733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 완료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745253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30E279-7819-E978-C458-8F5C5DBF5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19. </a:t>
            </a:r>
            <a:r>
              <a:rPr lang="ko-KR" altLang="en-US" dirty="0"/>
              <a:t>첨부서류 업로드</a:t>
            </a: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6225A6E9-C304-2EC3-BC30-6A8FE4E05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825625"/>
            <a:ext cx="10515599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977F7E-142F-0F82-9E7D-737019993C3D}"/>
              </a:ext>
            </a:extLst>
          </p:cNvPr>
          <p:cNvSpPr txBox="1"/>
          <p:nvPr/>
        </p:nvSpPr>
        <p:spPr>
          <a:xfrm>
            <a:off x="838199" y="2431633"/>
            <a:ext cx="30575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구름 모양을 클릭하거나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파일을 구름모양 위로 끌고가서 파일 업로드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※1</a:t>
            </a:r>
            <a:r>
              <a:rPr lang="ko-KR" altLang="en-US" b="1" dirty="0">
                <a:solidFill>
                  <a:schemeClr val="bg1"/>
                </a:solidFill>
              </a:rPr>
              <a:t>개 파일만 등록이 되기 때문에 모든 파일 한 개 파일로 합쳐서 업로드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※</a:t>
            </a:r>
            <a:r>
              <a:rPr lang="ko-KR" altLang="en-US" b="1" dirty="0">
                <a:solidFill>
                  <a:schemeClr val="bg1"/>
                </a:solidFill>
              </a:rPr>
              <a:t>반드시 </a:t>
            </a:r>
            <a:r>
              <a:rPr lang="en-US" altLang="ko-KR" b="1" dirty="0">
                <a:solidFill>
                  <a:schemeClr val="bg1"/>
                </a:solidFill>
              </a:rPr>
              <a:t>PDF </a:t>
            </a:r>
            <a:r>
              <a:rPr lang="ko-KR" altLang="en-US" b="1" dirty="0">
                <a:solidFill>
                  <a:schemeClr val="bg1"/>
                </a:solidFill>
              </a:rPr>
              <a:t>혹은 그림파일로 업로드</a:t>
            </a:r>
            <a:endParaRPr lang="en-US" altLang="ko-KR" b="1" dirty="0">
              <a:solidFill>
                <a:schemeClr val="bg1"/>
              </a:solidFill>
            </a:endParaRP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※</a:t>
            </a:r>
            <a:r>
              <a:rPr lang="ko-KR" altLang="en-US" b="1" dirty="0">
                <a:solidFill>
                  <a:schemeClr val="bg1"/>
                </a:solidFill>
              </a:rPr>
              <a:t>연맹 추천서는 필수제출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2EBBC83-CA66-285B-8B3A-73AC77A798FF}"/>
              </a:ext>
            </a:extLst>
          </p:cNvPr>
          <p:cNvSpPr txBox="1"/>
          <p:nvPr/>
        </p:nvSpPr>
        <p:spPr>
          <a:xfrm>
            <a:off x="4682836" y="5310909"/>
            <a:ext cx="2872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작성완료 </a:t>
            </a:r>
            <a:r>
              <a:rPr lang="ko-KR" altLang="en-US" b="1">
                <a:solidFill>
                  <a:schemeClr val="bg1"/>
                </a:solidFill>
              </a:rPr>
              <a:t>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1546036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8A441C-4953-2855-8011-1F04858F6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20. </a:t>
            </a:r>
            <a:r>
              <a:rPr lang="ko-KR" altLang="en-US" dirty="0"/>
              <a:t>이용 약관 확정</a:t>
            </a:r>
            <a:r>
              <a:rPr lang="en-US" altLang="ko-KR" dirty="0"/>
              <a:t>/</a:t>
            </a:r>
            <a:r>
              <a:rPr lang="ko-KR" altLang="en-US" dirty="0" err="1"/>
              <a:t>미확정</a:t>
            </a:r>
            <a:endParaRPr lang="ko-KR" altLang="en-US" dirty="0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81343EC-CF2E-DFF1-EF5E-04EFFD817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6F55CE-E7A5-3CAE-68E5-7CB802A4D936}"/>
              </a:ext>
            </a:extLst>
          </p:cNvPr>
          <p:cNvSpPr txBox="1"/>
          <p:nvPr/>
        </p:nvSpPr>
        <p:spPr>
          <a:xfrm>
            <a:off x="1009650" y="2886075"/>
            <a:ext cx="280987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-</a:t>
            </a:r>
            <a:r>
              <a:rPr lang="ko-KR" altLang="en-US" b="1" dirty="0">
                <a:solidFill>
                  <a:schemeClr val="bg1"/>
                </a:solidFill>
              </a:rPr>
              <a:t>내용 번역</a:t>
            </a:r>
            <a:r>
              <a:rPr lang="en-US" altLang="ko-KR" b="1" dirty="0">
                <a:solidFill>
                  <a:schemeClr val="bg1"/>
                </a:solidFill>
              </a:rPr>
              <a:t>-</a:t>
            </a:r>
          </a:p>
          <a:p>
            <a:r>
              <a:rPr lang="ko-KR" altLang="en-US" b="1" dirty="0">
                <a:solidFill>
                  <a:schemeClr val="bg1"/>
                </a:solidFill>
              </a:rPr>
              <a:t>나는 사격 지도자로서 적합한 사람이며 지도자 라이선스를 취득함에 있어 막힘이 되는 과거 이력이 없음을 선언합니다</a:t>
            </a:r>
            <a:r>
              <a:rPr lang="en-US" altLang="ko-KR" b="1" dirty="0">
                <a:solidFill>
                  <a:schemeClr val="bg1"/>
                </a:solidFill>
              </a:rPr>
              <a:t>.</a:t>
            </a:r>
          </a:p>
          <a:p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본 신청서의 모든 양식을 정확함을 확정합니다</a:t>
            </a:r>
            <a:endParaRPr lang="en-US" altLang="ko-KR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5BBF5D-81A2-B42C-FB6B-4AE41D4874EB}"/>
              </a:ext>
            </a:extLst>
          </p:cNvPr>
          <p:cNvSpPr txBox="1"/>
          <p:nvPr/>
        </p:nvSpPr>
        <p:spPr>
          <a:xfrm>
            <a:off x="6271491" y="4738255"/>
            <a:ext cx="4257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A= </a:t>
            </a:r>
            <a:r>
              <a:rPr lang="ko-KR" altLang="en-US" b="1" dirty="0">
                <a:solidFill>
                  <a:schemeClr val="bg1"/>
                </a:solidFill>
              </a:rPr>
              <a:t>확정합니다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en-US" altLang="ko-KR" b="1" dirty="0">
                <a:solidFill>
                  <a:schemeClr val="bg1"/>
                </a:solidFill>
              </a:rPr>
              <a:t>B= </a:t>
            </a:r>
            <a:r>
              <a:rPr lang="ko-KR" altLang="en-US" b="1" dirty="0">
                <a:solidFill>
                  <a:schemeClr val="bg1"/>
                </a:solidFill>
              </a:rPr>
              <a:t>확정할 수 없습니다 중 </a:t>
            </a:r>
            <a:r>
              <a:rPr lang="ko-KR" altLang="en-US" b="1" dirty="0" err="1">
                <a:solidFill>
                  <a:schemeClr val="bg1"/>
                </a:solidFill>
              </a:rPr>
              <a:t>택</a:t>
            </a:r>
            <a:r>
              <a:rPr lang="ko-KR" altLang="en-US" b="1" dirty="0">
                <a:solidFill>
                  <a:schemeClr val="bg1"/>
                </a:solidFill>
              </a:rPr>
              <a:t> </a:t>
            </a:r>
            <a:r>
              <a:rPr lang="en-US" altLang="ko-KR" b="1" dirty="0">
                <a:solidFill>
                  <a:schemeClr val="bg1"/>
                </a:solidFill>
              </a:rPr>
              <a:t>1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AC15AE-81C9-4ED6-FDEB-774ADE56E8D2}"/>
              </a:ext>
            </a:extLst>
          </p:cNvPr>
          <p:cNvSpPr txBox="1"/>
          <p:nvPr/>
        </p:nvSpPr>
        <p:spPr>
          <a:xfrm>
            <a:off x="4498109" y="5661891"/>
            <a:ext cx="3001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bg1"/>
                </a:solidFill>
              </a:rPr>
              <a:t>선택 후 </a:t>
            </a:r>
            <a:r>
              <a:rPr lang="en-US" altLang="ko-KR" b="1" dirty="0">
                <a:solidFill>
                  <a:schemeClr val="bg1"/>
                </a:solidFill>
              </a:rPr>
              <a:t>OK </a:t>
            </a:r>
            <a:r>
              <a:rPr lang="ko-KR" altLang="en-US" b="1" dirty="0">
                <a:solidFill>
                  <a:schemeClr val="bg1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6393580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18B436-2621-C237-8B9F-16060117A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21. ISSF </a:t>
            </a:r>
            <a:r>
              <a:rPr lang="ko-KR" altLang="en-US" dirty="0"/>
              <a:t>아카데미를 알게 된 경로 작성</a:t>
            </a:r>
          </a:p>
        </p:txBody>
      </p:sp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9CAEA586-8333-FEC0-668D-71F3C9D32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825625"/>
            <a:ext cx="10596418" cy="43513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EFF5C27-AECA-5F48-9374-CD6AF15A835A}"/>
              </a:ext>
            </a:extLst>
          </p:cNvPr>
          <p:cNvSpPr txBox="1"/>
          <p:nvPr/>
        </p:nvSpPr>
        <p:spPr>
          <a:xfrm>
            <a:off x="5953125" y="3990975"/>
            <a:ext cx="3838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ISSF </a:t>
            </a:r>
            <a:r>
              <a:rPr lang="ko-KR" altLang="en-US" b="1" dirty="0">
                <a:solidFill>
                  <a:schemeClr val="bg1"/>
                </a:solidFill>
              </a:rPr>
              <a:t>아카데미를 </a:t>
            </a:r>
            <a:r>
              <a:rPr lang="ko-KR" altLang="en-US" b="1" dirty="0" err="1">
                <a:solidFill>
                  <a:schemeClr val="bg1"/>
                </a:solidFill>
              </a:rPr>
              <a:t>알게된</a:t>
            </a:r>
            <a:r>
              <a:rPr lang="ko-KR" altLang="en-US" b="1" dirty="0">
                <a:solidFill>
                  <a:schemeClr val="bg1"/>
                </a:solidFill>
              </a:rPr>
              <a:t> 경로 작성</a:t>
            </a:r>
            <a:endParaRPr lang="en-US" altLang="ko-KR" b="1" dirty="0">
              <a:solidFill>
                <a:schemeClr val="bg1"/>
              </a:solidFill>
            </a:endParaRPr>
          </a:p>
          <a:p>
            <a:r>
              <a:rPr lang="ko-KR" altLang="en-US" b="1" dirty="0">
                <a:solidFill>
                  <a:schemeClr val="bg1"/>
                </a:solidFill>
              </a:rPr>
              <a:t>예</a:t>
            </a:r>
            <a:r>
              <a:rPr lang="en-US" altLang="ko-KR" b="1" dirty="0">
                <a:solidFill>
                  <a:schemeClr val="bg1"/>
                </a:solidFill>
              </a:rPr>
              <a:t>) Korea Shooting Federation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154799-3AFF-D754-20AC-84B41F947ACD}"/>
              </a:ext>
            </a:extLst>
          </p:cNvPr>
          <p:cNvSpPr txBox="1"/>
          <p:nvPr/>
        </p:nvSpPr>
        <p:spPr>
          <a:xfrm>
            <a:off x="1510433" y="5037802"/>
            <a:ext cx="9739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※</a:t>
            </a:r>
            <a:r>
              <a:rPr lang="ko-KR" altLang="en-US" b="1" dirty="0">
                <a:solidFill>
                  <a:schemeClr val="bg1"/>
                </a:solidFill>
              </a:rPr>
              <a:t>최종 페이지임에 따라 </a:t>
            </a:r>
            <a:r>
              <a:rPr lang="en-US" altLang="ko-KR" b="1" dirty="0">
                <a:solidFill>
                  <a:schemeClr val="bg1"/>
                </a:solidFill>
              </a:rPr>
              <a:t>Submit </a:t>
            </a:r>
            <a:r>
              <a:rPr lang="ko-KR" altLang="en-US" b="1" dirty="0">
                <a:solidFill>
                  <a:schemeClr val="bg1"/>
                </a:solidFill>
              </a:rPr>
              <a:t>버튼 </a:t>
            </a:r>
            <a:r>
              <a:rPr lang="ko-KR" altLang="en-US" b="1" dirty="0" err="1">
                <a:solidFill>
                  <a:schemeClr val="bg1"/>
                </a:solidFill>
              </a:rPr>
              <a:t>클릭시</a:t>
            </a:r>
            <a:r>
              <a:rPr lang="ko-KR" altLang="en-US" b="1" dirty="0">
                <a:solidFill>
                  <a:schemeClr val="bg1"/>
                </a:solidFill>
              </a:rPr>
              <a:t> 제출이 됨을 참고하여 주시기 바랍니다</a:t>
            </a:r>
            <a:r>
              <a:rPr lang="en-US" altLang="ko-KR" b="1" dirty="0">
                <a:solidFill>
                  <a:schemeClr val="bg1"/>
                </a:solidFill>
              </a:rPr>
              <a:t>.※</a:t>
            </a:r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4990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694</Words>
  <Application>Microsoft Office PowerPoint</Application>
  <PresentationFormat>와이드스크린</PresentationFormat>
  <Paragraphs>117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5" baseType="lpstr">
      <vt:lpstr>맑은 고딕</vt:lpstr>
      <vt:lpstr>Arial</vt:lpstr>
      <vt:lpstr>Office 테마</vt:lpstr>
      <vt:lpstr>ISSF 메리트 기반 라이선스 재심의 신청 절차 </vt:lpstr>
      <vt:lpstr>1. 온라인 사이트 접속</vt:lpstr>
      <vt:lpstr>2. Apply Now 클릭</vt:lpstr>
      <vt:lpstr>3. 개인정보 입력</vt:lpstr>
      <vt:lpstr>4. 주소 입력</vt:lpstr>
      <vt:lpstr>5. 생년월일 입력</vt:lpstr>
      <vt:lpstr>6. 성별 선택</vt:lpstr>
      <vt:lpstr>7. 국적 선택</vt:lpstr>
      <vt:lpstr>8. 신청 지원하는 연맹 선택</vt:lpstr>
      <vt:lpstr>9. 연맹 담당자 및 연락처 입력</vt:lpstr>
      <vt:lpstr>10. 신청 급수 작성</vt:lpstr>
      <vt:lpstr>11. 기존 ISSF 코치 라이선스 보유 여부 작성</vt:lpstr>
      <vt:lpstr>12. 신청 종목 선택</vt:lpstr>
      <vt:lpstr>13. 개인 코치로서의 지도경력 및       주요성과 입력</vt:lpstr>
      <vt:lpstr>14. 팀 지도자로서 지도경력 및 주요       성과 입력</vt:lpstr>
      <vt:lpstr>15. 현재 소속 및 고용주 입력</vt:lpstr>
      <vt:lpstr>16. 과거 스포츠/지도자/사격 관련 교육      이수 여부 작성</vt:lpstr>
      <vt:lpstr>17. 추후에 기회가 있을 경우 ISSF       아카데미와 함께 일할(지도자, 멘토,      혹은 기부자 등) 의향 있는지 여부 작성 </vt:lpstr>
      <vt:lpstr>18. 본 신청서에서 더 하고 싶은 말이       있다면 작성</vt:lpstr>
      <vt:lpstr>19. 첨부서류 업로드</vt:lpstr>
      <vt:lpstr>20. 이용 약관 확정/미확정</vt:lpstr>
      <vt:lpstr>21. ISSF 아카데미를 알게 된 경로 작성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정우 박</dc:creator>
  <cp:lastModifiedBy>정우 박</cp:lastModifiedBy>
  <cp:revision>4</cp:revision>
  <dcterms:created xsi:type="dcterms:W3CDTF">2026-06-29T08:32:27Z</dcterms:created>
  <dcterms:modified xsi:type="dcterms:W3CDTF">2026-06-29T09:37:41Z</dcterms:modified>
</cp:coreProperties>
</file>